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307" r:id="rId4"/>
    <p:sldId id="267" r:id="rId5"/>
    <p:sldId id="308" r:id="rId6"/>
    <p:sldId id="355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7" r:id="rId23"/>
    <p:sldId id="326" r:id="rId24"/>
    <p:sldId id="356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4667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4D49BA-7434-4E1E-AEFE-A91E83B725D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190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1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1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DCB61AF-5A90-4187-A03F-3D89B0E0027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13D9F4-626C-44DC-8991-DDF32419E8C3}" type="slidenum">
              <a:rPr lang="en-US"/>
              <a:pPr/>
              <a:t>1</a:t>
            </a:fld>
            <a:endParaRPr lang="en-US"/>
          </a:p>
        </p:txBody>
      </p:sp>
      <p:sp>
        <p:nvSpPr>
          <p:cNvPr id="2539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32497F-4297-47AA-A160-0D67D7822673}" type="slidenum">
              <a:rPr lang="en-US"/>
              <a:pPr/>
              <a:t>10</a:t>
            </a:fld>
            <a:endParaRPr lang="en-US"/>
          </a:p>
        </p:txBody>
      </p:sp>
      <p:sp>
        <p:nvSpPr>
          <p:cNvPr id="263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5BBDB-1BBB-4DEF-A64D-15F2AAD01488}" type="slidenum">
              <a:rPr lang="en-US"/>
              <a:pPr/>
              <a:t>11</a:t>
            </a:fld>
            <a:endParaRPr lang="en-US"/>
          </a:p>
        </p:txBody>
      </p:sp>
      <p:sp>
        <p:nvSpPr>
          <p:cNvPr id="264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7D0CB9-9508-430D-921D-AA563D69C1A9}" type="slidenum">
              <a:rPr lang="en-US"/>
              <a:pPr/>
              <a:t>12</a:t>
            </a:fld>
            <a:endParaRPr lang="en-US"/>
          </a:p>
        </p:txBody>
      </p:sp>
      <p:sp>
        <p:nvSpPr>
          <p:cNvPr id="265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6ACF7C-482C-4D29-AB27-F52C31FDF666}" type="slidenum">
              <a:rPr lang="en-US"/>
              <a:pPr/>
              <a:t>13</a:t>
            </a:fld>
            <a:endParaRPr lang="en-US"/>
          </a:p>
        </p:txBody>
      </p:sp>
      <p:sp>
        <p:nvSpPr>
          <p:cNvPr id="266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679F4F-5FD5-4AC3-B52B-018C960C1CFE}" type="slidenum">
              <a:rPr lang="en-US"/>
              <a:pPr/>
              <a:t>14</a:t>
            </a:fld>
            <a:endParaRPr lang="en-US"/>
          </a:p>
        </p:txBody>
      </p:sp>
      <p:sp>
        <p:nvSpPr>
          <p:cNvPr id="267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5E4CCA-92F6-460C-8D9E-00CFD95CFBF9}" type="slidenum">
              <a:rPr lang="en-US"/>
              <a:pPr/>
              <a:t>15</a:t>
            </a:fld>
            <a:endParaRPr lang="en-US"/>
          </a:p>
        </p:txBody>
      </p:sp>
      <p:sp>
        <p:nvSpPr>
          <p:cNvPr id="268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486C8A-3EFE-480F-ACC0-707E7A030C60}" type="slidenum">
              <a:rPr lang="en-US"/>
              <a:pPr/>
              <a:t>16</a:t>
            </a:fld>
            <a:endParaRPr lang="en-US"/>
          </a:p>
        </p:txBody>
      </p:sp>
      <p:sp>
        <p:nvSpPr>
          <p:cNvPr id="269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E4BE34-9036-4D32-A721-0C7BA572F44F}" type="slidenum">
              <a:rPr lang="en-US"/>
              <a:pPr/>
              <a:t>17</a:t>
            </a:fld>
            <a:endParaRPr lang="en-US"/>
          </a:p>
        </p:txBody>
      </p:sp>
      <p:sp>
        <p:nvSpPr>
          <p:cNvPr id="270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CB67D7-610D-4005-9A72-58E700D3CA9E}" type="slidenum">
              <a:rPr lang="en-US"/>
              <a:pPr/>
              <a:t>18</a:t>
            </a:fld>
            <a:endParaRPr lang="en-US"/>
          </a:p>
        </p:txBody>
      </p:sp>
      <p:sp>
        <p:nvSpPr>
          <p:cNvPr id="271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3D5581-D288-4C98-A3A1-9B2CD26C116F}" type="slidenum">
              <a:rPr lang="en-US"/>
              <a:pPr/>
              <a:t>19</a:t>
            </a:fld>
            <a:endParaRPr lang="en-US"/>
          </a:p>
        </p:txBody>
      </p:sp>
      <p:sp>
        <p:nvSpPr>
          <p:cNvPr id="272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DD9495-0873-4FAB-A966-9F97628E9C8C}" type="slidenum">
              <a:rPr lang="en-US"/>
              <a:pPr/>
              <a:t>2</a:t>
            </a:fld>
            <a:endParaRPr lang="en-US"/>
          </a:p>
        </p:txBody>
      </p:sp>
      <p:sp>
        <p:nvSpPr>
          <p:cNvPr id="2549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554A65-00D6-4305-83DF-928947877E2B}" type="slidenum">
              <a:rPr lang="en-US"/>
              <a:pPr/>
              <a:t>20</a:t>
            </a:fld>
            <a:endParaRPr lang="en-US"/>
          </a:p>
        </p:txBody>
      </p:sp>
      <p:sp>
        <p:nvSpPr>
          <p:cNvPr id="2734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B4E707-74E3-461C-BCE1-8F2A4A18C87B}" type="slidenum">
              <a:rPr lang="en-US"/>
              <a:pPr/>
              <a:t>21</a:t>
            </a:fld>
            <a:endParaRPr lang="en-US"/>
          </a:p>
        </p:txBody>
      </p:sp>
      <p:sp>
        <p:nvSpPr>
          <p:cNvPr id="274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B3C8A6-04FF-4922-AFFA-D89C69C889EA}" type="slidenum">
              <a:rPr lang="en-US"/>
              <a:pPr/>
              <a:t>22</a:t>
            </a:fld>
            <a:endParaRPr lang="en-US"/>
          </a:p>
        </p:txBody>
      </p:sp>
      <p:sp>
        <p:nvSpPr>
          <p:cNvPr id="277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69333F-CAD9-44D4-A8A4-BDA06EB7E005}" type="slidenum">
              <a:rPr lang="en-US"/>
              <a:pPr/>
              <a:t>23</a:t>
            </a:fld>
            <a:endParaRPr lang="en-US"/>
          </a:p>
        </p:txBody>
      </p:sp>
      <p:sp>
        <p:nvSpPr>
          <p:cNvPr id="276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604B7B-DD1A-47B8-8A03-C178D3A52307}" type="slidenum">
              <a:rPr lang="en-US"/>
              <a:pPr/>
              <a:t>24</a:t>
            </a:fld>
            <a:endParaRPr lang="en-US"/>
          </a:p>
        </p:txBody>
      </p:sp>
      <p:sp>
        <p:nvSpPr>
          <p:cNvPr id="311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BCD119-248D-44CC-AA88-29AF95E269D0}" type="slidenum">
              <a:rPr lang="en-US"/>
              <a:pPr/>
              <a:t>25</a:t>
            </a:fld>
            <a:endParaRPr lang="en-US"/>
          </a:p>
        </p:txBody>
      </p:sp>
      <p:sp>
        <p:nvSpPr>
          <p:cNvPr id="278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42B894-95F3-40F2-A600-9FF6D0595FA0}" type="slidenum">
              <a:rPr lang="en-US"/>
              <a:pPr/>
              <a:t>26</a:t>
            </a:fld>
            <a:endParaRPr lang="en-US"/>
          </a:p>
        </p:txBody>
      </p:sp>
      <p:sp>
        <p:nvSpPr>
          <p:cNvPr id="279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B24340-7AA7-48EA-982E-AFBFEA41124C}" type="slidenum">
              <a:rPr lang="en-US"/>
              <a:pPr/>
              <a:t>27</a:t>
            </a:fld>
            <a:endParaRPr lang="en-US"/>
          </a:p>
        </p:txBody>
      </p:sp>
      <p:sp>
        <p:nvSpPr>
          <p:cNvPr id="280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B301F2-DF3C-462F-99E0-27E5FB548D0F}" type="slidenum">
              <a:rPr lang="en-US"/>
              <a:pPr/>
              <a:t>28</a:t>
            </a:fld>
            <a:endParaRPr lang="en-US"/>
          </a:p>
        </p:txBody>
      </p:sp>
      <p:sp>
        <p:nvSpPr>
          <p:cNvPr id="281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16B984-15CD-48DC-894C-551E7135779E}" type="slidenum">
              <a:rPr lang="en-US"/>
              <a:pPr/>
              <a:t>29</a:t>
            </a:fld>
            <a:endParaRPr lang="en-US"/>
          </a:p>
        </p:txBody>
      </p:sp>
      <p:sp>
        <p:nvSpPr>
          <p:cNvPr id="282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055398-CFBC-4B88-8FEE-2B1AEE35C30D}" type="slidenum">
              <a:rPr lang="en-US"/>
              <a:pPr/>
              <a:t>3</a:t>
            </a:fld>
            <a:endParaRPr lang="en-US"/>
          </a:p>
        </p:txBody>
      </p:sp>
      <p:sp>
        <p:nvSpPr>
          <p:cNvPr id="2560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65D26B-3992-4460-A4C9-BAC0D1369231}" type="slidenum">
              <a:rPr lang="en-US"/>
              <a:pPr/>
              <a:t>30</a:t>
            </a:fld>
            <a:endParaRPr lang="en-US"/>
          </a:p>
        </p:txBody>
      </p:sp>
      <p:sp>
        <p:nvSpPr>
          <p:cNvPr id="283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19A58C-E549-418B-84D7-D749C08E09C3}" type="slidenum">
              <a:rPr lang="en-US"/>
              <a:pPr/>
              <a:t>31</a:t>
            </a:fld>
            <a:endParaRPr lang="en-US"/>
          </a:p>
        </p:txBody>
      </p:sp>
      <p:sp>
        <p:nvSpPr>
          <p:cNvPr id="284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6DDEA3-BF1D-44E5-8B48-7A2694D60CA5}" type="slidenum">
              <a:rPr lang="en-US"/>
              <a:pPr/>
              <a:t>32</a:t>
            </a:fld>
            <a:endParaRPr lang="en-US"/>
          </a:p>
        </p:txBody>
      </p:sp>
      <p:sp>
        <p:nvSpPr>
          <p:cNvPr id="285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1CBC2E-4558-4F71-95F5-E535B60CD10D}" type="slidenum">
              <a:rPr lang="en-US"/>
              <a:pPr/>
              <a:t>33</a:t>
            </a:fld>
            <a:endParaRPr lang="en-US"/>
          </a:p>
        </p:txBody>
      </p:sp>
      <p:sp>
        <p:nvSpPr>
          <p:cNvPr id="286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9F7267-7CB2-45E7-A91F-920E9CFFDBAE}" type="slidenum">
              <a:rPr lang="en-US"/>
              <a:pPr/>
              <a:t>34</a:t>
            </a:fld>
            <a:endParaRPr lang="en-US"/>
          </a:p>
        </p:txBody>
      </p:sp>
      <p:sp>
        <p:nvSpPr>
          <p:cNvPr id="287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54F87A-316D-43FA-BE94-BAC57A684349}" type="slidenum">
              <a:rPr lang="en-US"/>
              <a:pPr/>
              <a:t>35</a:t>
            </a:fld>
            <a:endParaRPr lang="en-US"/>
          </a:p>
        </p:txBody>
      </p:sp>
      <p:sp>
        <p:nvSpPr>
          <p:cNvPr id="288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17CAC9-365B-4233-A3D2-E24DDCEB0AA4}" type="slidenum">
              <a:rPr lang="en-US"/>
              <a:pPr/>
              <a:t>36</a:t>
            </a:fld>
            <a:endParaRPr lang="en-US"/>
          </a:p>
        </p:txBody>
      </p:sp>
      <p:sp>
        <p:nvSpPr>
          <p:cNvPr id="289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DF30B5-59FA-41A0-93D5-24F32C1F75AE}" type="slidenum">
              <a:rPr lang="en-US"/>
              <a:pPr/>
              <a:t>37</a:t>
            </a:fld>
            <a:endParaRPr lang="en-US"/>
          </a:p>
        </p:txBody>
      </p:sp>
      <p:sp>
        <p:nvSpPr>
          <p:cNvPr id="290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87635E-6804-4080-AB54-37D7060F3EFA}" type="slidenum">
              <a:rPr lang="en-US"/>
              <a:pPr/>
              <a:t>38</a:t>
            </a:fld>
            <a:endParaRPr lang="en-US"/>
          </a:p>
        </p:txBody>
      </p:sp>
      <p:sp>
        <p:nvSpPr>
          <p:cNvPr id="291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FC9195-34AE-4C27-B9F2-17F1428C15C0}" type="slidenum">
              <a:rPr lang="en-US"/>
              <a:pPr/>
              <a:t>39</a:t>
            </a:fld>
            <a:endParaRPr lang="en-US"/>
          </a:p>
        </p:txBody>
      </p:sp>
      <p:sp>
        <p:nvSpPr>
          <p:cNvPr id="292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924883-310B-4C89-8DE3-54EC0E537A2C}" type="slidenum">
              <a:rPr lang="en-US"/>
              <a:pPr/>
              <a:t>4</a:t>
            </a:fld>
            <a:endParaRPr lang="en-US"/>
          </a:p>
        </p:txBody>
      </p:sp>
      <p:sp>
        <p:nvSpPr>
          <p:cNvPr id="2570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BDA526-DD3B-476F-A6C5-33CB994BCAF0}" type="slidenum">
              <a:rPr lang="en-US"/>
              <a:pPr/>
              <a:t>40</a:t>
            </a:fld>
            <a:endParaRPr lang="en-US"/>
          </a:p>
        </p:txBody>
      </p:sp>
      <p:sp>
        <p:nvSpPr>
          <p:cNvPr id="2938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7B8621-6A24-49C1-B344-AED825185C08}" type="slidenum">
              <a:rPr lang="en-US"/>
              <a:pPr/>
              <a:t>41</a:t>
            </a:fld>
            <a:endParaRPr lang="en-US"/>
          </a:p>
        </p:txBody>
      </p:sp>
      <p:sp>
        <p:nvSpPr>
          <p:cNvPr id="294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0A42BF-ADB0-4D90-AFE6-C908512C56FC}" type="slidenum">
              <a:rPr lang="en-US"/>
              <a:pPr/>
              <a:t>42</a:t>
            </a:fld>
            <a:endParaRPr lang="en-US"/>
          </a:p>
        </p:txBody>
      </p:sp>
      <p:sp>
        <p:nvSpPr>
          <p:cNvPr id="2959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C02BB4-893A-4FD1-BDD6-680A9317E8B9}" type="slidenum">
              <a:rPr lang="en-US"/>
              <a:pPr/>
              <a:t>43</a:t>
            </a:fld>
            <a:endParaRPr lang="en-US"/>
          </a:p>
        </p:txBody>
      </p:sp>
      <p:sp>
        <p:nvSpPr>
          <p:cNvPr id="296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39531A-D0DD-4F43-813F-ACB2434093A6}" type="slidenum">
              <a:rPr lang="en-US"/>
              <a:pPr/>
              <a:t>44</a:t>
            </a:fld>
            <a:endParaRPr lang="en-US"/>
          </a:p>
        </p:txBody>
      </p:sp>
      <p:sp>
        <p:nvSpPr>
          <p:cNvPr id="2979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C605F7-4E1F-4E78-B24E-9FC146A0B50F}" type="slidenum">
              <a:rPr lang="en-US"/>
              <a:pPr/>
              <a:t>45</a:t>
            </a:fld>
            <a:endParaRPr lang="en-US"/>
          </a:p>
        </p:txBody>
      </p:sp>
      <p:sp>
        <p:nvSpPr>
          <p:cNvPr id="299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B6DF7-995D-4E75-B7A8-59F14FD91FE9}" type="slidenum">
              <a:rPr lang="en-US"/>
              <a:pPr/>
              <a:t>46</a:t>
            </a:fld>
            <a:endParaRPr lang="en-US"/>
          </a:p>
        </p:txBody>
      </p:sp>
      <p:sp>
        <p:nvSpPr>
          <p:cNvPr id="300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174928-4C75-4941-A85A-AE7E89EE0E27}" type="slidenum">
              <a:rPr lang="en-US"/>
              <a:pPr/>
              <a:t>47</a:t>
            </a:fld>
            <a:endParaRPr lang="en-US"/>
          </a:p>
        </p:txBody>
      </p:sp>
      <p:sp>
        <p:nvSpPr>
          <p:cNvPr id="301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E04714-5EC0-4A9D-9050-1788614F75B1}" type="slidenum">
              <a:rPr lang="en-US"/>
              <a:pPr/>
              <a:t>48</a:t>
            </a:fld>
            <a:endParaRPr lang="en-US"/>
          </a:p>
        </p:txBody>
      </p:sp>
      <p:sp>
        <p:nvSpPr>
          <p:cNvPr id="302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DF9334-A01E-4ADE-8E4B-09E2B8CD8C66}" type="slidenum">
              <a:rPr lang="en-US"/>
              <a:pPr/>
              <a:t>49</a:t>
            </a:fld>
            <a:endParaRPr lang="en-US"/>
          </a:p>
        </p:txBody>
      </p:sp>
      <p:sp>
        <p:nvSpPr>
          <p:cNvPr id="303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D12F64-BB86-453E-B751-A76506C86AD9}" type="slidenum">
              <a:rPr lang="en-US"/>
              <a:pPr/>
              <a:t>5</a:t>
            </a:fld>
            <a:endParaRPr lang="en-US"/>
          </a:p>
        </p:txBody>
      </p:sp>
      <p:sp>
        <p:nvSpPr>
          <p:cNvPr id="2580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956E65-1549-46DF-AF07-876990DAE249}" type="slidenum">
              <a:rPr lang="en-US"/>
              <a:pPr/>
              <a:t>50</a:t>
            </a:fld>
            <a:endParaRPr lang="en-US"/>
          </a:p>
        </p:txBody>
      </p:sp>
      <p:sp>
        <p:nvSpPr>
          <p:cNvPr id="3041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886B2F-9AFE-4416-AFEC-90949C08FF20}" type="slidenum">
              <a:rPr lang="en-US"/>
              <a:pPr/>
              <a:t>51</a:t>
            </a:fld>
            <a:endParaRPr lang="en-US"/>
          </a:p>
        </p:txBody>
      </p:sp>
      <p:sp>
        <p:nvSpPr>
          <p:cNvPr id="305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49FBA8-F024-4C42-BC4E-9AB50C4160AB}" type="slidenum">
              <a:rPr lang="en-US"/>
              <a:pPr/>
              <a:t>6</a:t>
            </a:fld>
            <a:endParaRPr lang="en-US"/>
          </a:p>
        </p:txBody>
      </p:sp>
      <p:sp>
        <p:nvSpPr>
          <p:cNvPr id="2590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1DB2DD-DC25-41B3-87D0-9F088DEAEBA7}" type="slidenum">
              <a:rPr lang="en-US"/>
              <a:pPr/>
              <a:t>7</a:t>
            </a:fld>
            <a:endParaRPr lang="en-US"/>
          </a:p>
        </p:txBody>
      </p:sp>
      <p:sp>
        <p:nvSpPr>
          <p:cNvPr id="260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EA381D-6FDD-473A-B4E3-9ACC14C79851}" type="slidenum">
              <a:rPr lang="en-US"/>
              <a:pPr/>
              <a:t>8</a:t>
            </a:fld>
            <a:endParaRPr lang="en-US"/>
          </a:p>
        </p:txBody>
      </p:sp>
      <p:sp>
        <p:nvSpPr>
          <p:cNvPr id="261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DC52ED-0209-469C-99B8-AE018E319BC7}" type="slidenum">
              <a:rPr lang="en-US"/>
              <a:pPr/>
              <a:t>9</a:t>
            </a:fld>
            <a:endParaRPr lang="en-US"/>
          </a:p>
        </p:txBody>
      </p:sp>
      <p:sp>
        <p:nvSpPr>
          <p:cNvPr id="2621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7268E-944A-40ED-9346-16863AEBCE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26DB7-FD43-401C-835F-DE6C53EA9F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47D59B-0B09-4AA9-BEE4-44709A5F49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B59459-C1B6-4552-9D6C-123E5BD9F7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E2FE0C-6FAC-4FDF-81CF-7D6308BA8B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986D36-6E2E-4D2D-A652-9E8987F882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4D324-9D47-4911-A7C3-4D09374359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BAD49-01A2-47CC-9D42-247D78B78B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3A674A-D3B9-4A02-B9BC-C58AF46566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B8A21-C5F7-4789-8C43-B2C365FFDA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8E4A8-B897-4C92-AC1E-D5B677F145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D6AA909-A17D-4757-B86B-511495DDD98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26" Type="http://schemas.openxmlformats.org/officeDocument/2006/relationships/slide" Target="slide50.xml"/><Relationship Id="rId3" Type="http://schemas.openxmlformats.org/officeDocument/2006/relationships/slide" Target="slide4.xml"/><Relationship Id="rId21" Type="http://schemas.openxmlformats.org/officeDocument/2006/relationships/slide" Target="slide40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5" Type="http://schemas.openxmlformats.org/officeDocument/2006/relationships/slide" Target="slide48.xml"/><Relationship Id="rId2" Type="http://schemas.openxmlformats.org/officeDocument/2006/relationships/notesSlide" Target="../notesSlides/notesSlide1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4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2.xml"/><Relationship Id="rId27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AutoShape 8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3" action="ppaction://hlinksldjump"/>
              </a:rPr>
              <a:t>200</a:t>
            </a:r>
            <a:endParaRPr lang="en-US" sz="3600" b="1"/>
          </a:p>
        </p:txBody>
      </p:sp>
      <p:sp>
        <p:nvSpPr>
          <p:cNvPr id="2138" name="AutoShape 9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300</a:t>
            </a:r>
            <a:endParaRPr lang="en-US" sz="3600" b="1">
              <a:hlinkClick r:id="rId4" action="ppaction://hlinksldjump"/>
            </a:endParaRPr>
          </a:p>
        </p:txBody>
      </p:sp>
      <p:sp>
        <p:nvSpPr>
          <p:cNvPr id="2139" name="AutoShape 9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400</a:t>
            </a:r>
            <a:endParaRPr lang="en-US" sz="3600" b="1">
              <a:hlinkClick r:id="rId5" action="ppaction://hlinksldjump"/>
            </a:endParaRPr>
          </a:p>
        </p:txBody>
      </p:sp>
      <p:sp>
        <p:nvSpPr>
          <p:cNvPr id="2140" name="AutoShape 9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500</a:t>
            </a:r>
            <a:endParaRPr lang="en-US" sz="3600" b="1"/>
          </a:p>
        </p:txBody>
      </p:sp>
      <p:sp>
        <p:nvSpPr>
          <p:cNvPr id="2149" name="AutoShape 101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100</a:t>
            </a:r>
            <a:endParaRPr lang="en-US" sz="3600" b="1"/>
          </a:p>
        </p:txBody>
      </p:sp>
      <p:sp>
        <p:nvSpPr>
          <p:cNvPr id="2150" name="AutoShape 10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200</a:t>
            </a:r>
            <a:endParaRPr lang="en-US" sz="3600" b="1">
              <a:hlinkClick r:id="rId8" action="ppaction://hlinksldjump"/>
            </a:endParaRPr>
          </a:p>
        </p:txBody>
      </p:sp>
      <p:sp>
        <p:nvSpPr>
          <p:cNvPr id="2151" name="AutoShape 103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300</a:t>
            </a:r>
            <a:endParaRPr lang="en-US" sz="3600" b="1"/>
          </a:p>
        </p:txBody>
      </p:sp>
      <p:sp>
        <p:nvSpPr>
          <p:cNvPr id="2152" name="AutoShape 104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400</a:t>
            </a:r>
            <a:endParaRPr lang="en-US" sz="3600" b="1"/>
          </a:p>
        </p:txBody>
      </p:sp>
      <p:sp>
        <p:nvSpPr>
          <p:cNvPr id="2153" name="AutoShape 105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500</a:t>
            </a:r>
            <a:endParaRPr lang="en-US" sz="3600" b="1"/>
          </a:p>
        </p:txBody>
      </p:sp>
      <p:sp>
        <p:nvSpPr>
          <p:cNvPr id="2154" name="AutoShape 106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100</a:t>
            </a:r>
            <a:endParaRPr lang="en-US" sz="3600" b="1"/>
          </a:p>
        </p:txBody>
      </p:sp>
      <p:sp>
        <p:nvSpPr>
          <p:cNvPr id="2155" name="AutoShape 107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200</a:t>
            </a:r>
            <a:endParaRPr lang="en-US" sz="3600" b="1"/>
          </a:p>
        </p:txBody>
      </p:sp>
      <p:sp>
        <p:nvSpPr>
          <p:cNvPr id="2156" name="AutoShape 108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300</a:t>
            </a:r>
            <a:endParaRPr lang="en-US" sz="3600" b="1"/>
          </a:p>
        </p:txBody>
      </p:sp>
      <p:sp>
        <p:nvSpPr>
          <p:cNvPr id="2157" name="AutoShape 109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400</a:t>
            </a:r>
            <a:endParaRPr lang="en-US" sz="3600" b="1"/>
          </a:p>
        </p:txBody>
      </p:sp>
      <p:sp>
        <p:nvSpPr>
          <p:cNvPr id="2158" name="AutoShape 110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6" action="ppaction://hlinksldjump"/>
              </a:rPr>
              <a:t>500</a:t>
            </a:r>
            <a:endParaRPr lang="en-US" sz="3600" b="1"/>
          </a:p>
        </p:txBody>
      </p:sp>
      <p:sp>
        <p:nvSpPr>
          <p:cNvPr id="2159" name="AutoShape 111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60" name="AutoShape 112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200</a:t>
            </a:r>
            <a:endParaRPr lang="en-US" sz="3600" b="1"/>
          </a:p>
        </p:txBody>
      </p:sp>
      <p:sp>
        <p:nvSpPr>
          <p:cNvPr id="2161" name="AutoShape 113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300</a:t>
            </a:r>
            <a:endParaRPr lang="en-US" sz="3600" b="1"/>
          </a:p>
        </p:txBody>
      </p:sp>
      <p:sp>
        <p:nvSpPr>
          <p:cNvPr id="2162" name="AutoShape 114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400</a:t>
            </a:r>
            <a:endParaRPr lang="en-US" sz="3600" b="1"/>
          </a:p>
        </p:txBody>
      </p:sp>
      <p:sp>
        <p:nvSpPr>
          <p:cNvPr id="2163" name="AutoShape 115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1" action="ppaction://hlinksldjump"/>
              </a:rPr>
              <a:t>500</a:t>
            </a:r>
            <a:endParaRPr lang="en-US" sz="3600" b="1"/>
          </a:p>
        </p:txBody>
      </p:sp>
      <p:sp>
        <p:nvSpPr>
          <p:cNvPr id="2164" name="AutoShape 116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2" action="ppaction://hlinksldjump"/>
              </a:rPr>
              <a:t>100</a:t>
            </a:r>
            <a:endParaRPr lang="en-US" sz="3600" b="1"/>
          </a:p>
        </p:txBody>
      </p:sp>
      <p:sp>
        <p:nvSpPr>
          <p:cNvPr id="2165" name="AutoShape 117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3" action="ppaction://hlinksldjump"/>
              </a:rPr>
              <a:t>200</a:t>
            </a:r>
            <a:endParaRPr lang="en-US" sz="3600" b="1"/>
          </a:p>
        </p:txBody>
      </p:sp>
      <p:sp>
        <p:nvSpPr>
          <p:cNvPr id="2166" name="AutoShape 118">
            <a:hlinkClick r:id="rId2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4" action="ppaction://hlinksldjump"/>
              </a:rPr>
              <a:t>300</a:t>
            </a:r>
            <a:endParaRPr lang="en-US" sz="3600" b="1"/>
          </a:p>
        </p:txBody>
      </p:sp>
      <p:sp>
        <p:nvSpPr>
          <p:cNvPr id="2167" name="AutoShape 119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400</a:t>
            </a:r>
            <a:endParaRPr lang="en-US" sz="3600" b="1"/>
          </a:p>
        </p:txBody>
      </p:sp>
      <p:sp>
        <p:nvSpPr>
          <p:cNvPr id="2168" name="AutoShape 12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6" action="ppaction://hlinksldjump"/>
              </a:rPr>
              <a:t>500</a:t>
            </a:r>
            <a:endParaRPr lang="en-US" sz="3600" b="1"/>
          </a:p>
        </p:txBody>
      </p:sp>
      <p:sp>
        <p:nvSpPr>
          <p:cNvPr id="2088" name="AutoShape 40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" action="ppaction://hlinkshowjump?jump=nextslide"/>
              </a:rPr>
              <a:t>100</a:t>
            </a:r>
            <a:endParaRPr lang="en-US" sz="3600" b="1"/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  <a:latin typeface="Garamond" pitchFamily="18" charset="0"/>
              </a:rPr>
              <a:t>Matter</a:t>
            </a:r>
            <a:endParaRPr lang="en-US" sz="28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Measure 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Matter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Density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??????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Scientific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Method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4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substance easily shows the three states of Matter and how?</a:t>
            </a:r>
            <a:endParaRPr lang="en-US" dirty="0"/>
          </a:p>
        </p:txBody>
      </p:sp>
      <p:sp>
        <p:nvSpPr>
          <p:cNvPr id="114695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AutoShape 102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45" name="Rectangle 103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Water when it is frozen, when it is in it’s liquid state, and when it evaporates into a gas/vapor.</a:t>
            </a:r>
            <a:endParaRPr lang="en-US" dirty="0"/>
          </a:p>
        </p:txBody>
      </p:sp>
      <p:sp>
        <p:nvSpPr>
          <p:cNvPr id="116746" name="Rectangle 103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6747" name="Picture 10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"/>
            <a:ext cx="10858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0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used to compare the mass of two objects?</a:t>
            </a:r>
            <a:endParaRPr lang="en-US" dirty="0"/>
          </a:p>
        </p:txBody>
      </p:sp>
      <p:sp>
        <p:nvSpPr>
          <p:cNvPr id="118791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840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A Balance</a:t>
            </a:r>
            <a:endParaRPr lang="en-US" dirty="0"/>
          </a:p>
        </p:txBody>
      </p:sp>
      <p:sp>
        <p:nvSpPr>
          <p:cNvPr id="120841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0842" name="Picture 10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190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How is a solid’s volume measured?</a:t>
            </a:r>
            <a:endParaRPr lang="en-US" dirty="0"/>
          </a:p>
        </p:txBody>
      </p:sp>
      <p:sp>
        <p:nvSpPr>
          <p:cNvPr id="122888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5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By multiplying length X width X height in cubic units.</a:t>
            </a:r>
            <a:endParaRPr lang="en-US" dirty="0"/>
          </a:p>
        </p:txBody>
      </p:sp>
      <p:sp>
        <p:nvSpPr>
          <p:cNvPr id="124936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4937" name="Picture 10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a second way to measure the volume of a box?</a:t>
            </a:r>
            <a:endParaRPr lang="en-US" dirty="0"/>
          </a:p>
        </p:txBody>
      </p:sp>
      <p:sp>
        <p:nvSpPr>
          <p:cNvPr id="12698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031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By filling it with standard cubes.</a:t>
            </a:r>
            <a:endParaRPr lang="en-US" dirty="0"/>
          </a:p>
        </p:txBody>
      </p:sp>
      <p:sp>
        <p:nvSpPr>
          <p:cNvPr id="129032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9033" name="Picture 20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0763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the standard measure for mass?</a:t>
            </a:r>
            <a:endParaRPr lang="en-US" dirty="0"/>
          </a:p>
        </p:txBody>
      </p:sp>
      <p:sp>
        <p:nvSpPr>
          <p:cNvPr id="13107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are grams?</a:t>
            </a:r>
            <a:endParaRPr lang="en-US" dirty="0"/>
          </a:p>
        </p:txBody>
      </p:sp>
      <p:sp>
        <p:nvSpPr>
          <p:cNvPr id="133128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29" name="Picture 20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What is matter?</a:t>
            </a:r>
            <a:endParaRPr lang="en-US" sz="4000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524000"/>
          </a:xfrm>
        </p:spPr>
        <p:txBody>
          <a:bodyPr/>
          <a:lstStyle/>
          <a:p>
            <a:r>
              <a:rPr lang="en-US" dirty="0" smtClean="0"/>
              <a:t>How does a graduated cylinder used to measure volume?</a:t>
            </a:r>
            <a:endParaRPr lang="en-US" dirty="0"/>
          </a:p>
        </p:txBody>
      </p:sp>
      <p:sp>
        <p:nvSpPr>
          <p:cNvPr id="13517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23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Add an exact amount of water, like 50 ml, and see the difference in the water level after you add the objects.</a:t>
            </a:r>
            <a:endParaRPr lang="en-US" dirty="0"/>
          </a:p>
        </p:txBody>
      </p:sp>
      <p:sp>
        <p:nvSpPr>
          <p:cNvPr id="137224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7225" name="Picture 10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10858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density?</a:t>
            </a:r>
            <a:endParaRPr lang="en-US" dirty="0"/>
          </a:p>
        </p:txBody>
      </p:sp>
      <p:sp>
        <p:nvSpPr>
          <p:cNvPr id="143367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319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property compares the mass of an object to it’s volume.</a:t>
            </a:r>
            <a:endParaRPr lang="en-US" dirty="0"/>
          </a:p>
        </p:txBody>
      </p:sp>
      <p:sp>
        <p:nvSpPr>
          <p:cNvPr id="141320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1321" name="Picture 10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190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362200"/>
            <a:ext cx="7772400" cy="1143000"/>
          </a:xfrm>
        </p:spPr>
        <p:txBody>
          <a:bodyPr/>
          <a:lstStyle/>
          <a:p>
            <a:r>
              <a:rPr lang="en-US" dirty="0" smtClean="0"/>
              <a:t>Which is denser a golf ball or a ping pong ball?</a:t>
            </a:r>
            <a:endParaRPr lang="en-US" dirty="0"/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38600"/>
            <a:ext cx="7772400" cy="2057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1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 golf ball is denser than the ping pong ball.</a:t>
            </a:r>
            <a:endParaRPr lang="en-US" dirty="0"/>
          </a:p>
        </p:txBody>
      </p:sp>
      <p:sp>
        <p:nvSpPr>
          <p:cNvPr id="145417" name="Rectangle 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5418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10763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Substances with a _________</a:t>
            </a:r>
            <a:br>
              <a:rPr lang="en-US" dirty="0" smtClean="0"/>
            </a:br>
            <a:r>
              <a:rPr lang="en-US" dirty="0" smtClean="0"/>
              <a:t>density will sink to the bottom of a tank of water.</a:t>
            </a:r>
            <a:endParaRPr lang="en-US" dirty="0"/>
          </a:p>
        </p:txBody>
      </p:sp>
      <p:sp>
        <p:nvSpPr>
          <p:cNvPr id="14746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Higher.</a:t>
            </a:r>
            <a:endParaRPr lang="en-US" dirty="0"/>
          </a:p>
        </p:txBody>
      </p:sp>
      <p:sp>
        <p:nvSpPr>
          <p:cNvPr id="14951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951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Substances with a _________ density will float on top of the water.</a:t>
            </a:r>
            <a:endParaRPr lang="en-US" dirty="0"/>
          </a:p>
        </p:txBody>
      </p:sp>
      <p:sp>
        <p:nvSpPr>
          <p:cNvPr id="15155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Lesser</a:t>
            </a:r>
            <a:endParaRPr lang="en-US" dirty="0"/>
          </a:p>
        </p:txBody>
      </p:sp>
      <p:sp>
        <p:nvSpPr>
          <p:cNvPr id="15360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0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4277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5428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Anything that has mass and Volume</a:t>
            </a:r>
            <a:endParaRPr lang="en-US" dirty="0"/>
          </a:p>
        </p:txBody>
      </p:sp>
      <p:sp>
        <p:nvSpPr>
          <p:cNvPr id="5428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4284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190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the ratio or fraction used when calculating density?</a:t>
            </a:r>
            <a:endParaRPr lang="en-US" dirty="0"/>
          </a:p>
        </p:txBody>
      </p:sp>
      <p:sp>
        <p:nvSpPr>
          <p:cNvPr id="15565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Mass/Volume or mass divided by volume.</a:t>
            </a:r>
            <a:endParaRPr lang="en-US" dirty="0"/>
          </a:p>
        </p:txBody>
      </p:sp>
      <p:sp>
        <p:nvSpPr>
          <p:cNvPr id="1577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77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10858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5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                               X</a:t>
            </a:r>
            <a:br>
              <a:rPr lang="en-US" dirty="0" smtClean="0"/>
            </a:br>
            <a:r>
              <a:rPr lang="en-US" dirty="0" smtClean="0"/>
              <a:t>X             </a:t>
            </a:r>
            <a:r>
              <a:rPr lang="en-US" dirty="0" err="1" smtClean="0"/>
              <a:t>X</a:t>
            </a:r>
            <a:r>
              <a:rPr lang="en-US" dirty="0" smtClean="0"/>
              <a:t>       </a:t>
            </a:r>
            <a:br>
              <a:rPr lang="en-US" dirty="0" smtClean="0"/>
            </a:br>
            <a:r>
              <a:rPr lang="en-US" dirty="0" err="1" smtClean="0"/>
              <a:t>X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X</a:t>
            </a:r>
            <a:r>
              <a:rPr lang="en-US" dirty="0" smtClean="0"/>
              <a:t>   </a:t>
            </a:r>
            <a:r>
              <a:rPr lang="en-US" dirty="0" err="1" smtClean="0"/>
              <a:t>X</a:t>
            </a:r>
            <a:r>
              <a:rPr lang="en-US" dirty="0" smtClean="0"/>
              <a:t>                  </a:t>
            </a:r>
            <a:r>
              <a:rPr lang="en-US" dirty="0" err="1" smtClean="0"/>
              <a:t>X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state of matter do these particles represent?</a:t>
            </a:r>
            <a:endParaRPr lang="en-US" dirty="0"/>
          </a:p>
        </p:txBody>
      </p:sp>
      <p:sp>
        <p:nvSpPr>
          <p:cNvPr id="159751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gas.</a:t>
            </a:r>
            <a:endParaRPr lang="en-US" dirty="0"/>
          </a:p>
        </p:txBody>
      </p:sp>
      <p:sp>
        <p:nvSpPr>
          <p:cNvPr id="161800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180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1190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stat of matter do these particles represent? </a:t>
            </a:r>
            <a:br>
              <a:rPr lang="en-US" dirty="0" smtClean="0"/>
            </a:br>
            <a:r>
              <a:rPr lang="en-US" dirty="0" smtClean="0"/>
              <a:t>X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XX X </a:t>
            </a:r>
            <a:br>
              <a:rPr lang="en-US" dirty="0" smtClean="0"/>
            </a:b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XX X </a:t>
            </a:r>
            <a:r>
              <a:rPr lang="en-US" dirty="0" err="1" smtClean="0"/>
              <a:t>X</a:t>
            </a:r>
            <a:endParaRPr lang="en-US" dirty="0"/>
          </a:p>
        </p:txBody>
      </p:sp>
      <p:sp>
        <p:nvSpPr>
          <p:cNvPr id="163847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a solid.</a:t>
            </a:r>
            <a:endParaRPr lang="en-US" dirty="0"/>
          </a:p>
        </p:txBody>
      </p:sp>
      <p:sp>
        <p:nvSpPr>
          <p:cNvPr id="16589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589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"/>
            <a:ext cx="10763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state of matter is illustrated below?</a:t>
            </a:r>
            <a:br>
              <a:rPr lang="en-US" dirty="0" smtClean="0"/>
            </a:br>
            <a:r>
              <a:rPr lang="en-US" dirty="0" smtClean="0"/>
              <a:t>X    </a:t>
            </a:r>
            <a:r>
              <a:rPr lang="en-US" dirty="0" err="1" smtClean="0"/>
              <a:t>X</a:t>
            </a:r>
            <a:r>
              <a:rPr lang="en-US" dirty="0" smtClean="0"/>
              <a:t>    </a:t>
            </a:r>
            <a:r>
              <a:rPr lang="en-US" dirty="0" err="1" smtClean="0"/>
              <a:t>X</a:t>
            </a:r>
            <a:r>
              <a:rPr lang="en-US" dirty="0" smtClean="0"/>
              <a:t>    </a:t>
            </a:r>
            <a:r>
              <a:rPr lang="en-US" dirty="0" err="1" smtClean="0"/>
              <a:t>X</a:t>
            </a:r>
            <a:r>
              <a:rPr lang="en-US" dirty="0" smtClean="0"/>
              <a:t>    </a:t>
            </a:r>
            <a:r>
              <a:rPr lang="en-US" dirty="0" err="1" smtClean="0"/>
              <a:t>X</a:t>
            </a:r>
            <a:r>
              <a:rPr lang="en-US" dirty="0" smtClean="0"/>
              <a:t>    </a:t>
            </a:r>
            <a:r>
              <a:rPr lang="en-US" dirty="0" err="1" smtClean="0"/>
              <a:t>X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X</a:t>
            </a:r>
            <a:r>
              <a:rPr lang="en-US" dirty="0" smtClean="0"/>
              <a:t>    </a:t>
            </a:r>
            <a:r>
              <a:rPr lang="en-US" dirty="0" err="1" smtClean="0"/>
              <a:t>X</a:t>
            </a:r>
            <a:r>
              <a:rPr lang="en-US" dirty="0" smtClean="0"/>
              <a:t>      </a:t>
            </a:r>
            <a:r>
              <a:rPr lang="en-US" dirty="0" err="1" smtClean="0"/>
              <a:t>X</a:t>
            </a:r>
            <a:r>
              <a:rPr lang="en-US" dirty="0" smtClean="0"/>
              <a:t>     </a:t>
            </a:r>
            <a:r>
              <a:rPr lang="en-US" dirty="0" err="1" smtClean="0"/>
              <a:t>X</a:t>
            </a:r>
            <a:r>
              <a:rPr lang="en-US" dirty="0" smtClean="0"/>
              <a:t>    </a:t>
            </a:r>
            <a:r>
              <a:rPr lang="en-US" dirty="0" err="1" smtClean="0"/>
              <a:t>X</a:t>
            </a:r>
            <a:r>
              <a:rPr lang="en-US" dirty="0" smtClean="0"/>
              <a:t>    </a:t>
            </a:r>
            <a:r>
              <a:rPr lang="en-US" dirty="0" err="1" smtClean="0"/>
              <a:t>X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X</a:t>
            </a:r>
            <a:r>
              <a:rPr lang="en-US" dirty="0" smtClean="0"/>
              <a:t>    </a:t>
            </a:r>
            <a:r>
              <a:rPr lang="en-US" dirty="0" err="1" smtClean="0"/>
              <a:t>X</a:t>
            </a:r>
            <a:r>
              <a:rPr lang="en-US" dirty="0" smtClean="0"/>
              <a:t>    </a:t>
            </a:r>
            <a:r>
              <a:rPr lang="en-US" dirty="0" err="1" smtClean="0"/>
              <a:t>X</a:t>
            </a:r>
            <a:r>
              <a:rPr lang="en-US" dirty="0" smtClean="0"/>
              <a:t>    </a:t>
            </a:r>
            <a:r>
              <a:rPr lang="en-US" dirty="0" err="1" smtClean="0"/>
              <a:t>X</a:t>
            </a:r>
            <a:r>
              <a:rPr lang="en-US" dirty="0" smtClean="0"/>
              <a:t>    </a:t>
            </a:r>
            <a:r>
              <a:rPr lang="en-US" dirty="0" err="1" smtClean="0"/>
              <a:t>X</a:t>
            </a:r>
            <a:r>
              <a:rPr lang="en-US" dirty="0" smtClean="0"/>
              <a:t>    </a:t>
            </a:r>
            <a:r>
              <a:rPr lang="en-US" dirty="0" err="1" smtClean="0"/>
              <a:t>X</a:t>
            </a:r>
            <a:r>
              <a:rPr lang="en-US" dirty="0" smtClean="0"/>
              <a:t>   </a:t>
            </a:r>
            <a:r>
              <a:rPr lang="en-US" dirty="0" err="1" smtClean="0"/>
              <a:t>X</a:t>
            </a:r>
            <a:endParaRPr lang="en-US" dirty="0"/>
          </a:p>
        </p:txBody>
      </p:sp>
      <p:sp>
        <p:nvSpPr>
          <p:cNvPr id="16794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a liquid.</a:t>
            </a:r>
            <a:endParaRPr lang="en-US" dirty="0"/>
          </a:p>
        </p:txBody>
      </p:sp>
      <p:sp>
        <p:nvSpPr>
          <p:cNvPr id="16999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999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Which state of matter has particles that slides one another. </a:t>
            </a:r>
            <a:endParaRPr lang="en-US" dirty="0"/>
          </a:p>
        </p:txBody>
      </p:sp>
      <p:sp>
        <p:nvSpPr>
          <p:cNvPr id="17203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08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liquid.</a:t>
            </a:r>
            <a:endParaRPr lang="en-US" dirty="0"/>
          </a:p>
        </p:txBody>
      </p:sp>
      <p:sp>
        <p:nvSpPr>
          <p:cNvPr id="17408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08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331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2400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What is Matter made up of?</a:t>
            </a:r>
            <a:endParaRPr lang="en-US" sz="4000" dirty="0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state of matter has particles that are far apart and move easily past one another.</a:t>
            </a:r>
            <a:endParaRPr lang="en-US" dirty="0"/>
          </a:p>
        </p:txBody>
      </p:sp>
      <p:sp>
        <p:nvSpPr>
          <p:cNvPr id="17613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18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a gas.</a:t>
            </a:r>
            <a:endParaRPr lang="en-US" dirty="0"/>
          </a:p>
        </p:txBody>
      </p:sp>
      <p:sp>
        <p:nvSpPr>
          <p:cNvPr id="17818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818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10858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3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the first step in the Scientific Method?</a:t>
            </a:r>
            <a:endParaRPr lang="en-US" dirty="0"/>
          </a:p>
        </p:txBody>
      </p:sp>
      <p:sp>
        <p:nvSpPr>
          <p:cNvPr id="180231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Ask a question.</a:t>
            </a:r>
            <a:endParaRPr lang="en-US" dirty="0"/>
          </a:p>
        </p:txBody>
      </p:sp>
      <p:sp>
        <p:nvSpPr>
          <p:cNvPr id="182280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228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190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the second step?</a:t>
            </a:r>
            <a:endParaRPr lang="en-US" dirty="0"/>
          </a:p>
        </p:txBody>
      </p:sp>
      <p:sp>
        <p:nvSpPr>
          <p:cNvPr id="184327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Make a prediction or hypothesis.</a:t>
            </a:r>
            <a:endParaRPr lang="en-US" dirty="0"/>
          </a:p>
        </p:txBody>
      </p:sp>
      <p:sp>
        <p:nvSpPr>
          <p:cNvPr id="18637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637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the third step? List both important parts.</a:t>
            </a:r>
            <a:endParaRPr lang="en-US" dirty="0"/>
          </a:p>
        </p:txBody>
      </p:sp>
      <p:sp>
        <p:nvSpPr>
          <p:cNvPr id="18842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Conduct experiment by gathering materials and listing each step of your procedure.</a:t>
            </a:r>
            <a:endParaRPr lang="en-US" dirty="0"/>
          </a:p>
        </p:txBody>
      </p:sp>
      <p:sp>
        <p:nvSpPr>
          <p:cNvPr id="19047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047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10763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are steps 4 and 5 in the scientific Method?</a:t>
            </a:r>
            <a:endParaRPr lang="en-US" dirty="0"/>
          </a:p>
        </p:txBody>
      </p:sp>
      <p:sp>
        <p:nvSpPr>
          <p:cNvPr id="19251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56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Collect data.</a:t>
            </a:r>
            <a:br>
              <a:rPr lang="en-US" dirty="0" smtClean="0"/>
            </a:br>
            <a:r>
              <a:rPr lang="en-US" dirty="0" smtClean="0"/>
              <a:t>Analyze data.</a:t>
            </a:r>
            <a:endParaRPr lang="en-US" dirty="0"/>
          </a:p>
        </p:txBody>
      </p:sp>
      <p:sp>
        <p:nvSpPr>
          <p:cNvPr id="19456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6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56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Tiny particles / atoms.</a:t>
            </a:r>
            <a:endParaRPr lang="en-US" dirty="0"/>
          </a:p>
        </p:txBody>
      </p:sp>
      <p:sp>
        <p:nvSpPr>
          <p:cNvPr id="104457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4458" name="Picture 10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the final step in the Scientific method?</a:t>
            </a:r>
            <a:endParaRPr lang="en-US" dirty="0"/>
          </a:p>
        </p:txBody>
      </p:sp>
      <p:sp>
        <p:nvSpPr>
          <p:cNvPr id="19661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Report your results.</a:t>
            </a:r>
            <a:endParaRPr lang="en-US" dirty="0"/>
          </a:p>
        </p:txBody>
      </p:sp>
      <p:sp>
        <p:nvSpPr>
          <p:cNvPr id="19866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866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"/>
            <a:ext cx="10858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are the three states of matter?</a:t>
            </a:r>
            <a:endParaRPr lang="en-US" dirty="0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AutoShape 307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552" name="Rectangle 308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Solids, liquids, and gas.</a:t>
            </a:r>
            <a:endParaRPr lang="en-US" dirty="0"/>
          </a:p>
        </p:txBody>
      </p:sp>
      <p:sp>
        <p:nvSpPr>
          <p:cNvPr id="108553" name="Rectangle 308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8554" name="Picture 30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8" name="Rectangle 307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When does mass change?</a:t>
            </a:r>
            <a:endParaRPr lang="en-US" dirty="0"/>
          </a:p>
        </p:txBody>
      </p:sp>
      <p:sp>
        <p:nvSpPr>
          <p:cNvPr id="110599" name="Rectangle 307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48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Only when you add or subtract matter.</a:t>
            </a:r>
            <a:endParaRPr lang="en-US" sz="4000" dirty="0"/>
          </a:p>
        </p:txBody>
      </p:sp>
      <p:sp>
        <p:nvSpPr>
          <p:cNvPr id="112649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50" name="Picture 10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10763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0000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492</Words>
  <Application>Microsoft Office PowerPoint</Application>
  <PresentationFormat>On-screen Show (4:3)</PresentationFormat>
  <Paragraphs>133</Paragraphs>
  <Slides>51</Slides>
  <Notes>51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4" baseType="lpstr">
      <vt:lpstr>Times New Roman</vt:lpstr>
      <vt:lpstr>Garamond</vt:lpstr>
      <vt:lpstr>Default Design</vt:lpstr>
      <vt:lpstr>Slide 1</vt:lpstr>
      <vt:lpstr>What is matter?</vt:lpstr>
      <vt:lpstr>Anything that has mass and Volume</vt:lpstr>
      <vt:lpstr>What is Matter made up of?</vt:lpstr>
      <vt:lpstr>Tiny particles / atoms.</vt:lpstr>
      <vt:lpstr>What are the three states of matter?</vt:lpstr>
      <vt:lpstr>Solids, liquids, and gas.</vt:lpstr>
      <vt:lpstr>When does mass change?</vt:lpstr>
      <vt:lpstr>Only when you add or subtract matter.</vt:lpstr>
      <vt:lpstr>What substance easily shows the three states of Matter and how?</vt:lpstr>
      <vt:lpstr>Water when it is frozen, when it is in it’s liquid state, and when it evaporates into a gas/vapor.</vt:lpstr>
      <vt:lpstr>What is used to compare the mass of two objects?</vt:lpstr>
      <vt:lpstr>A Balance</vt:lpstr>
      <vt:lpstr>How is a solid’s volume measured?</vt:lpstr>
      <vt:lpstr>By multiplying length X width X height in cubic units.</vt:lpstr>
      <vt:lpstr>What is a second way to measure the volume of a box?</vt:lpstr>
      <vt:lpstr>By filling it with standard cubes.</vt:lpstr>
      <vt:lpstr>What is the standard measure for mass?</vt:lpstr>
      <vt:lpstr>What are grams?</vt:lpstr>
      <vt:lpstr>How does a graduated cylinder used to measure volume?</vt:lpstr>
      <vt:lpstr>Add an exact amount of water, like 50 ml, and see the difference in the water level after you add the objects.</vt:lpstr>
      <vt:lpstr>What is density?</vt:lpstr>
      <vt:lpstr>What property compares the mass of an object to it’s volume.</vt:lpstr>
      <vt:lpstr>Which is denser a golf ball or a ping pong ball?</vt:lpstr>
      <vt:lpstr>The golf ball is denser than the ping pong ball.</vt:lpstr>
      <vt:lpstr>Substances with a _________ density will sink to the bottom of a tank of water.</vt:lpstr>
      <vt:lpstr>Higher.</vt:lpstr>
      <vt:lpstr>Substances with a _________ density will float on top of the water.</vt:lpstr>
      <vt:lpstr>Lesser</vt:lpstr>
      <vt:lpstr>What is the ratio or fraction used when calculating density?</vt:lpstr>
      <vt:lpstr>What is Mass/Volume or mass divided by volume.</vt:lpstr>
      <vt:lpstr>                               X X             X        X  X   X                  X What state of matter do these particles represent?</vt:lpstr>
      <vt:lpstr>What is gas.</vt:lpstr>
      <vt:lpstr>What stat of matter do these particles represent?  X X X X X X X X X X X  X X X X X X X X X X X X X X X X X X X XX X  X X X X X X X XX X X</vt:lpstr>
      <vt:lpstr>What is a solid.</vt:lpstr>
      <vt:lpstr>What state of matter is illustrated below? X    X    X    X    X    X  X    X      X     X    X    X  X    X    X    X    X    X   X</vt:lpstr>
      <vt:lpstr>What is a liquid.</vt:lpstr>
      <vt:lpstr>Which state of matter has particles that slides one another. </vt:lpstr>
      <vt:lpstr>What is liquid.</vt:lpstr>
      <vt:lpstr>What state of matter has particles that are far apart and move easily past one another.</vt:lpstr>
      <vt:lpstr>What is a gas.</vt:lpstr>
      <vt:lpstr>What is the first step in the Scientific Method?</vt:lpstr>
      <vt:lpstr>Ask a question.</vt:lpstr>
      <vt:lpstr>What is the second step?</vt:lpstr>
      <vt:lpstr>Make a prediction or hypothesis.</vt:lpstr>
      <vt:lpstr>What is the third step? List both important parts.</vt:lpstr>
      <vt:lpstr>Conduct experiment by gathering materials and listing each step of your procedure.</vt:lpstr>
      <vt:lpstr>What are steps 4 and 5 in the scientific Method?</vt:lpstr>
      <vt:lpstr>Collect data. Analyze data.</vt:lpstr>
      <vt:lpstr>What is the final step in the Scientific method?</vt:lpstr>
      <vt:lpstr>Report your results.</vt:lpstr>
    </vt:vector>
  </TitlesOfParts>
  <Company>Grant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Grant County High School</dc:creator>
  <cp:lastModifiedBy>tmsadmin</cp:lastModifiedBy>
  <cp:revision>57</cp:revision>
  <dcterms:created xsi:type="dcterms:W3CDTF">1998-08-19T17:45:48Z</dcterms:created>
  <dcterms:modified xsi:type="dcterms:W3CDTF">2014-01-29T21:38:34Z</dcterms:modified>
</cp:coreProperties>
</file>